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26"/>
  </p:notesMasterIdLst>
  <p:sldIdLst>
    <p:sldId id="256" r:id="rId2"/>
    <p:sldId id="257" r:id="rId3"/>
    <p:sldId id="258" r:id="rId4"/>
    <p:sldId id="273" r:id="rId5"/>
    <p:sldId id="272" r:id="rId6"/>
    <p:sldId id="259" r:id="rId7"/>
    <p:sldId id="275" r:id="rId8"/>
    <p:sldId id="276" r:id="rId9"/>
    <p:sldId id="277" r:id="rId10"/>
    <p:sldId id="274" r:id="rId11"/>
    <p:sldId id="261" r:id="rId12"/>
    <p:sldId id="260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9" r:id="rId24"/>
    <p:sldId id="281" r:id="rId25"/>
  </p:sldIdLst>
  <p:sldSz cx="9144000" cy="5143500" type="screen16x9"/>
  <p:notesSz cx="6858000" cy="9144000"/>
  <p:embeddedFontLst>
    <p:embeddedFont>
      <p:font typeface="Algerian" panose="04020705040A02060702" pitchFamily="82" charset="0"/>
      <p:regular r:id="rId27"/>
    </p:embeddedFont>
    <p:embeddedFont>
      <p:font typeface="Economica" panose="020B0604020202020204" charset="0"/>
      <p:regular r:id="rId28"/>
      <p:bold r:id="rId29"/>
      <p:italic r:id="rId30"/>
      <p:boldItalic r:id="rId31"/>
    </p:embeddedFont>
    <p:embeddedFont>
      <p:font typeface="Impact" panose="020B0806030902050204" pitchFamily="34" charset="0"/>
      <p:regular r:id="rId32"/>
    </p:embeddedFont>
    <p:embeddedFont>
      <p:font typeface="Open Sans" panose="020B0606030504020204" pitchFamily="34" charset="0"/>
      <p:regular r:id="rId33"/>
      <p:bold r:id="rId34"/>
      <p:italic r:id="rId35"/>
      <p:bold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834" y="7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289e54325b6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289e54325b6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28a263590a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28a263590a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8a263590ae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28a263590ae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8a263590ae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28a263590ae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8a263590ae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28a263590ae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88170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4013" y="756700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1" name="Google Shape;11;p2"/>
          <p:cNvSpPr/>
          <p:nvPr/>
        </p:nvSpPr>
        <p:spPr>
          <a:xfrm rot="10800000">
            <a:off x="5318350" y="32667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11"/>
          <p:cNvSpPr txBox="1">
            <a:spLocks noGrp="1"/>
          </p:cNvSpPr>
          <p:nvPr>
            <p:ph type="title" hasCustomPrompt="1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>
            <a:spLocks noGrp="1"/>
          </p:cNvSpPr>
          <p:nvPr>
            <p:ph type="body" idx="1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flipH="1">
            <a:off x="7595938" y="4602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7" name="Google Shape;17;p3"/>
          <p:cNvSpPr/>
          <p:nvPr/>
        </p:nvSpPr>
        <p:spPr>
          <a:xfrm rot="10800000" flipH="1">
            <a:off x="466425" y="35583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2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body" idx="1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4" name="Google Shape;44;p9"/>
          <p:cNvSpPr txBox="1">
            <a:spLocks noGrp="1"/>
          </p:cNvSpPr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>
            <a:spLocks noGrp="1"/>
          </p:cNvSpPr>
          <p:nvPr>
            <p:ph type="body" idx="1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>
            <a:endParaRPr/>
          </a:p>
        </p:txBody>
      </p:sp>
      <p:sp>
        <p:nvSpPr>
          <p:cNvPr id="50" name="Google Shape;50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lux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livebook.manning.com/book/grokking-machine-learning/2-1-what-is-the-difference-between-labelled-and-unlabelled-data-/v-4/38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athworks.com/matlabcentral/fileexchange/93435-regression-basics" TargetMode="External"/><Relationship Id="rId7" Type="http://schemas.openxmlformats.org/officeDocument/2006/relationships/image" Target="../media/image1.png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hyperlink" Target="https://kasunprageethdissanayake.medium.com/artificial-intelligence-2-supervised-learning-unsupervised-learning-and-reinforcement-learning-7bf00c732e99" TargetMode="External"/><Relationship Id="rId4" Type="http://schemas.openxmlformats.org/officeDocument/2006/relationships/image" Target="../media/image9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logistic-regression-b0af09cdb8ad" TargetMode="External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gif"/><Relationship Id="rId5" Type="http://schemas.openxmlformats.org/officeDocument/2006/relationships/hyperlink" Target="https://towardsdatascience.com/support-vector-machine-formulation-and-derivation-b146ce89f28" TargetMode="External"/><Relationship Id="rId4" Type="http://schemas.openxmlformats.org/officeDocument/2006/relationships/image" Target="../media/image11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altmeyer.com/blog/posts/conformal-regression/" TargetMode="External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jpg"/><Relationship Id="rId5" Type="http://schemas.openxmlformats.org/officeDocument/2006/relationships/hyperlink" Target="https://www.google.com/url?sa=i&amp;url=https%3A%2F%2Fwww.researchgate.net%2Ffigure%2F3D-bounding-box-left-and-structured-polygon-right-Best-viewed-in-color_fig3_342546379&amp;psig=AOvVaw3eLoe9TFueNTN4yNn8C7QM&amp;ust=1697496090466000&amp;source=images&amp;cd=vfe&amp;opi=89978449&amp;ved=0CBEQjRxqFwoTCJDL1-2P-YEDFQAAAAAdAAAAABAE" TargetMode="External"/><Relationship Id="rId4" Type="http://schemas.openxmlformats.org/officeDocument/2006/relationships/image" Target="../media/image13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hyperlink" Target="https://www.google.com/url?sa=i&amp;url=https%3A%2F%2Fai.plainenglish.io%2Fend-toend-tutorial-to-build-a-movie-recommendation-system-using-python-and-azure-cc6e640e0aab&amp;psig=AOvVaw30FUrwG-klzo9bvs0UK7kX&amp;ust=1697496197144000&amp;source=images&amp;cd=vfe&amp;ved=0CBEQjRxqFwoTCOiLj6CQ-YEDFQAAAAAdAAAAABAE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slideLayout" Target="../slideLayouts/slideLayout3.xml"/><Relationship Id="rId1" Type="http://schemas.openxmlformats.org/officeDocument/2006/relationships/video" Target="https://www.youtube.com/embed/9c80Fr0zOIE?feature=oembed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www.google.com/imgres?imgurl=https%3A%2F%2Fcdn-images-1.medium.com%2Fmax%2F1600%2F1*C7meM0f0_oy8RPM9HDb5gg.png&amp;tbnid=XMPOvM78xEeZxM&amp;vet=12ahUKEwj-pru2kPmBAxU_dKQEHf6ZBtAQMygAegQIARBO..i&amp;imgrefurl=https%3A%2F%2Fmedium.com%2F%40metehankozan%2Fsupervised-and-unsupervised-learning-an-intuitive-approach-cd8f8f64b644&amp;docid=KBFS9gIeLEtVsM&amp;w=1280&amp;h=720&amp;q=unsupervised%20learning%20scheme&amp;ved=2ahUKEwj-pru2kPmBAxU_dKQEHf6ZBtAQMygAegQIARBO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hyperlink" Target="https://www.google.com/url?sa=i&amp;url=https%3A%2F%2Far.m.wikipedia.org%2Fwiki%2F%25D9%2585%25D9%2584%25D9%2581%3AEM_Clustering_of_Old_Faithful_data.gif&amp;psig=AOvVaw2CoiVckE1ZPmYQ9d8K3Bg3&amp;ust=1697496270879000&amp;source=images&amp;cd=vfe&amp;opi=89978449&amp;ved=0CBEQjRxqFwoTCND5_sOQ-YEDFQAAAAAdAAAAABAJ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.png"/><Relationship Id="rId5" Type="http://schemas.openxmlformats.org/officeDocument/2006/relationships/image" Target="../media/image19.gif"/><Relationship Id="rId4" Type="http://schemas.openxmlformats.org/officeDocument/2006/relationships/hyperlink" Target="https://www.google.com/url?sa=i&amp;url=https%3A%2F%2Fai.plainenglish.io%2Funderstanding-k-means-clustering-hands-on-visual-approach-c2dc46f0ed18&amp;psig=AOvVaw2CoiVckE1ZPmYQ9d8K3Bg3&amp;ust=1697496270879000&amp;source=images&amp;cd=vfe&amp;opi=89978449&amp;ved=0CBEQjRxqFwoTCND5_sOQ-YEDFQAAAAAdAAAAABAE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www.google.com/url?sa=i&amp;url=https%3A%2F%2Fcs.gmu.edu%2F~jessica%2FDimReducDanger.htm&amp;psig=AOvVaw2UbVF0qDOUYtJTHQwOSoPH&amp;ust=1697496406143000&amp;source=images&amp;cd=vfe&amp;opi=89978449&amp;ved=0CBEQjRxqFwoTCLjPn4SR-YEDFQAAAAAdAAAAABAE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hyperlink" Target="https://www.google.com/imgres?imgurl=https%3A%2F%2Fmiro.medium.com%2Fv2%2Fresize%3Afit%3A679%2F1*q8J3Gc94eBvY4gOn9UTCaQ.gif&amp;tbnid=zqyeJFa-K_wsyM&amp;vet=12ahUKEwi3h8GXkfmBAxUbrycCHd3LA2AQMygAegQIARBI..i&amp;imgrefurl=https%3A%2F%2Ftowardsdatascience.com%2Freal-time-time-series-anomaly-detection-981cf1e1ca13&amp;docid=lE46efgRSa0eiM&amp;w=1296&amp;h=720&amp;q=anomaly%20detection%20gif&amp;ved=2ahUKEwi3h8GXkfmBAxUbrycCHd3LA2AQMygAegQIARBI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slideLayout" Target="../slideLayouts/slideLayout3.xml"/><Relationship Id="rId1" Type="http://schemas.openxmlformats.org/officeDocument/2006/relationships/video" Target="https://www.youtube.com/embed/hX7ny3Mg-ac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hyperlink" Target="https://www.google.com/url?sa=i&amp;url=https%3A%2F%2Fwww.deepmind.com%2Fblog%2Frl-unplugged-benchmarks-for-offline-reinforcement-learning&amp;psig=AOvVaw1XOKTtWoiYGfbHeIxPFMW9&amp;ust=1697496496041000&amp;source=images&amp;cd=vfe&amp;opi=89978449&amp;ved=0CBEQjRxqFwoTCPCNj6-R-YEDFQAAAAAdAAAAABAE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slideLayout" Target="../slideLayouts/slideLayout3.xml"/><Relationship Id="rId1" Type="http://schemas.openxmlformats.org/officeDocument/2006/relationships/video" Target="https://www.youtube.com/embed/gn4nRCC9TwQ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www.oreilly.com/library/view/hands-on-machine-learning/9781492032632/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freecontent.manning.com/the-computer-vision-pipeline-part-4-feature-extraction/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freecontent.manning.com/the-computer-vision-pipeline-part-4-feature-extraction/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hyperlink" Target="https://upload.wikimedia.org/wikipedia/commons/9/9c/PCA_Projection_Illustration.gif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>
            <a:spLocks noGrp="1"/>
          </p:cNvSpPr>
          <p:nvPr>
            <p:ph type="ctrTitle"/>
          </p:nvPr>
        </p:nvSpPr>
        <p:spPr>
          <a:xfrm>
            <a:off x="3044700" y="1164827"/>
            <a:ext cx="3054600" cy="135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ar"/>
              <a:t>Introduction to Machine Learning</a:t>
            </a:r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subTitle" idx="1"/>
          </p:nvPr>
        </p:nvSpPr>
        <p:spPr>
          <a:xfrm>
            <a:off x="3044700" y="2523377"/>
            <a:ext cx="3054600" cy="13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ar" sz="1842" dirty="0"/>
              <a:t>by:</a:t>
            </a:r>
            <a:br>
              <a:rPr lang="ar" sz="1842" dirty="0"/>
            </a:br>
            <a:r>
              <a:rPr lang="ar" sz="1842" dirty="0"/>
              <a:t>Eng. Alaa Al Nissany</a:t>
            </a:r>
            <a:endParaRPr sz="1842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0C8A545-C953-1AB7-57E5-23DECDDF39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6246" y="2523227"/>
            <a:ext cx="2461846" cy="246184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072169-F37F-F7DB-A074-324FC039A2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630" y="162613"/>
            <a:ext cx="8520600" cy="831300"/>
          </a:xfrm>
        </p:spPr>
        <p:txBody>
          <a:bodyPr/>
          <a:lstStyle/>
          <a:p>
            <a:pPr algn="ctr"/>
            <a:r>
              <a:rPr lang="en-US" dirty="0"/>
              <a:t>Labeled vs unlabeled data</a:t>
            </a:r>
          </a:p>
        </p:txBody>
      </p:sp>
      <p:pic>
        <p:nvPicPr>
          <p:cNvPr id="5" name="Picture 4">
            <a:hlinkClick r:id="rId2"/>
            <a:extLst>
              <a:ext uri="{FF2B5EF4-FFF2-40B4-BE49-F238E27FC236}">
                <a16:creationId xmlns:a16="http://schemas.microsoft.com/office/drawing/2014/main" id="{ADEB7600-2ED0-DB3A-EFD4-A891AC35B7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84" y="1147224"/>
            <a:ext cx="8932985" cy="383366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EAF0B25-6D7B-C738-74A0-B218F92D08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4823" y="12680"/>
            <a:ext cx="927454" cy="92745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669EE6-C44E-C199-C7B2-9BB9C7E4DAA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 smtClean="0"/>
              <a:t>10</a:t>
            </a:fld>
            <a:endParaRPr lang="ar"/>
          </a:p>
        </p:txBody>
      </p:sp>
    </p:spTree>
    <p:extLst>
      <p:ext uri="{BB962C8B-B14F-4D97-AF65-F5344CB8AC3E}">
        <p14:creationId xmlns:p14="http://schemas.microsoft.com/office/powerpoint/2010/main" val="2148394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C813AB-A56C-E043-A0F5-AE6717414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33154"/>
            <a:ext cx="3756208" cy="831300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ym typeface="Open Sans"/>
              </a:rPr>
              <a:t>Supervised Learning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AA77F0-45A6-2C94-0192-3870DB193C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8278" y="3104786"/>
            <a:ext cx="5345722" cy="1916325"/>
          </a:xfrm>
          <a:prstGeom prst="rect">
            <a:avLst/>
          </a:prstGeom>
        </p:spPr>
      </p:pic>
      <p:pic>
        <p:nvPicPr>
          <p:cNvPr id="6" name="Picture 5">
            <a:hlinkClick r:id="rId3"/>
            <a:extLst>
              <a:ext uri="{FF2B5EF4-FFF2-40B4-BE49-F238E27FC236}">
                <a16:creationId xmlns:a16="http://schemas.microsoft.com/office/drawing/2014/main" id="{B783C910-3D4A-040E-EC93-A0E62EDC02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8277" y="14853"/>
            <a:ext cx="5345723" cy="3076188"/>
          </a:xfrm>
          <a:prstGeom prst="rect">
            <a:avLst/>
          </a:prstGeom>
        </p:spPr>
      </p:pic>
      <p:pic>
        <p:nvPicPr>
          <p:cNvPr id="8" name="Picture 7">
            <a:hlinkClick r:id="rId5"/>
            <a:extLst>
              <a:ext uri="{FF2B5EF4-FFF2-40B4-BE49-F238E27FC236}">
                <a16:creationId xmlns:a16="http://schemas.microsoft.com/office/drawing/2014/main" id="{53DC4014-5D55-ABFE-2FF8-D778C9816D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95" y="1688852"/>
            <a:ext cx="3742913" cy="259006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B1428C7-235C-1FEB-38A2-4330B902E6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04823" y="12680"/>
            <a:ext cx="927454" cy="927454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C31F9B-B629-0F87-571A-C3381A663A9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 smtClean="0"/>
              <a:t>11</a:t>
            </a:fld>
            <a:endParaRPr lang="ar"/>
          </a:p>
        </p:txBody>
      </p:sp>
    </p:spTree>
    <p:extLst>
      <p:ext uri="{BB962C8B-B14F-4D97-AF65-F5344CB8AC3E}">
        <p14:creationId xmlns:p14="http://schemas.microsoft.com/office/powerpoint/2010/main" val="21909467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>
            <a:spLocks noGrp="1"/>
          </p:cNvSpPr>
          <p:nvPr>
            <p:ph type="title"/>
          </p:nvPr>
        </p:nvSpPr>
        <p:spPr>
          <a:xfrm>
            <a:off x="2805265" y="264810"/>
            <a:ext cx="3533469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Classification</a:t>
            </a:r>
            <a:endParaRPr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8F6791A5-F27F-1752-D2C1-72BAB5B1E7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28953" y="1242647"/>
            <a:ext cx="5005754" cy="3778054"/>
          </a:xfrm>
          <a:prstGeom prst="rect">
            <a:avLst/>
          </a:prstGeom>
        </p:spPr>
      </p:pic>
      <p:pic>
        <p:nvPicPr>
          <p:cNvPr id="9" name="Picture 8">
            <a:hlinkClick r:id="rId5"/>
            <a:extLst>
              <a:ext uri="{FF2B5EF4-FFF2-40B4-BE49-F238E27FC236}">
                <a16:creationId xmlns:a16="http://schemas.microsoft.com/office/drawing/2014/main" id="{362AEC07-7717-65DC-D67A-BF0A6B10C4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76801" y="1348154"/>
            <a:ext cx="4015789" cy="336291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EB4D198-F524-2037-4401-FEB575CEA3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04823" y="12680"/>
            <a:ext cx="927454" cy="92745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AF73721-7821-1325-0F93-3AA9E481DE0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 smtClean="0"/>
              <a:t>12</a:t>
            </a:fld>
            <a:endParaRPr lang="ar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>
            <a:spLocks noGrp="1"/>
          </p:cNvSpPr>
          <p:nvPr>
            <p:ph type="title"/>
          </p:nvPr>
        </p:nvSpPr>
        <p:spPr>
          <a:xfrm>
            <a:off x="0" y="763248"/>
            <a:ext cx="3533469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Regression</a:t>
            </a:r>
            <a:endParaRPr dirty="0"/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CD8F8DB9-F67F-57FB-4686-10F95230DA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4186" y="-93784"/>
            <a:ext cx="4752242" cy="3376664"/>
          </a:xfrm>
          <a:prstGeom prst="rect">
            <a:avLst/>
          </a:prstGeom>
        </p:spPr>
      </p:pic>
      <p:pic>
        <p:nvPicPr>
          <p:cNvPr id="5" name="Picture 4">
            <a:hlinkClick r:id="rId5"/>
            <a:extLst>
              <a:ext uri="{FF2B5EF4-FFF2-40B4-BE49-F238E27FC236}">
                <a16:creationId xmlns:a16="http://schemas.microsoft.com/office/drawing/2014/main" id="{F7F51015-C589-2531-4D22-CE1D7C9E4A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23" y="2247165"/>
            <a:ext cx="5357447" cy="275406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8F53E27-8273-5BF9-F218-ECE6C553A1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04823" y="12680"/>
            <a:ext cx="927454" cy="92745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9A2F50-8B17-0A3D-A658-18150CD9FB1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 smtClean="0"/>
              <a:t>13</a:t>
            </a:fld>
            <a:endParaRPr lang="ar"/>
          </a:p>
        </p:txBody>
      </p:sp>
    </p:spTree>
    <p:extLst>
      <p:ext uri="{BB962C8B-B14F-4D97-AF65-F5344CB8AC3E}">
        <p14:creationId xmlns:p14="http://schemas.microsoft.com/office/powerpoint/2010/main" val="13365329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DF58E6-54B2-54D9-ACB6-4B4F089A51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87568"/>
            <a:ext cx="8520600" cy="831300"/>
          </a:xfrm>
        </p:spPr>
        <p:txBody>
          <a:bodyPr/>
          <a:lstStyle/>
          <a:p>
            <a:pPr algn="ctr"/>
            <a:r>
              <a:rPr lang="en-US" dirty="0"/>
              <a:t>Ranking</a:t>
            </a:r>
          </a:p>
        </p:txBody>
      </p:sp>
      <p:pic>
        <p:nvPicPr>
          <p:cNvPr id="5" name="Picture 4">
            <a:hlinkClick r:id="rId2"/>
            <a:extLst>
              <a:ext uri="{FF2B5EF4-FFF2-40B4-BE49-F238E27FC236}">
                <a16:creationId xmlns:a16="http://schemas.microsoft.com/office/drawing/2014/main" id="{6F2ABF60-5E75-77B3-871D-166ABF46E8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137" y="1031630"/>
            <a:ext cx="8540163" cy="382172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FFC294A-4846-D4F6-B26F-89049F2C9F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4823" y="12680"/>
            <a:ext cx="927454" cy="92745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30ADAA-C61D-D402-87C7-E3EA559A383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 smtClean="0"/>
              <a:t>14</a:t>
            </a:fld>
            <a:endParaRPr lang="ar"/>
          </a:p>
        </p:txBody>
      </p:sp>
    </p:spTree>
    <p:extLst>
      <p:ext uri="{BB962C8B-B14F-4D97-AF65-F5344CB8AC3E}">
        <p14:creationId xmlns:p14="http://schemas.microsoft.com/office/powerpoint/2010/main" val="27080953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nline Media 3" title="SAFR Facial Recognition Demo video">
            <a:hlinkClick r:id="" action="ppaction://media"/>
            <a:extLst>
              <a:ext uri="{FF2B5EF4-FFF2-40B4-BE49-F238E27FC236}">
                <a16:creationId xmlns:a16="http://schemas.microsoft.com/office/drawing/2014/main" id="{4ED60B72-CD1A-FC85-2B40-5ADE56B7FA52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8C39F1A-1B14-CE09-D653-AD6DB0658EB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 smtClean="0"/>
              <a:t>15</a:t>
            </a:fld>
            <a:endParaRPr lang="ar"/>
          </a:p>
        </p:txBody>
      </p:sp>
    </p:spTree>
    <p:extLst>
      <p:ext uri="{BB962C8B-B14F-4D97-AF65-F5344CB8AC3E}">
        <p14:creationId xmlns:p14="http://schemas.microsoft.com/office/powerpoint/2010/main" val="964149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C813AB-A56C-E043-A0F5-AE6717414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5412" y="366042"/>
            <a:ext cx="3756208" cy="8313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ym typeface="Open Sans"/>
              </a:rPr>
              <a:t>Unsupervised Learning</a:t>
            </a:r>
            <a:endParaRPr lang="en-US" dirty="0"/>
          </a:p>
        </p:txBody>
      </p:sp>
      <p:pic>
        <p:nvPicPr>
          <p:cNvPr id="7" name="Picture 6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713" y="630690"/>
            <a:ext cx="7318609" cy="411671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260B6C4-2617-19C8-4C7D-05C6642EA0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4823" y="12680"/>
            <a:ext cx="927454" cy="92745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BE44DC-E5E4-6164-8AFE-D1F23AAD4C7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 smtClean="0"/>
              <a:t>16</a:t>
            </a:fld>
            <a:endParaRPr lang="ar"/>
          </a:p>
        </p:txBody>
      </p:sp>
    </p:spTree>
    <p:extLst>
      <p:ext uri="{BB962C8B-B14F-4D97-AF65-F5344CB8AC3E}">
        <p14:creationId xmlns:p14="http://schemas.microsoft.com/office/powerpoint/2010/main" val="26903549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861" y="1540351"/>
            <a:ext cx="3635578" cy="3120537"/>
          </a:xfrm>
          <a:prstGeom prst="rect">
            <a:avLst/>
          </a:prstGeom>
        </p:spPr>
      </p:pic>
      <p:pic>
        <p:nvPicPr>
          <p:cNvPr id="7" name="Picture 6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6238" y="1535185"/>
            <a:ext cx="3678953" cy="3125703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11C813AB-A56C-E043-A0F5-AE6717414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5347" y="256985"/>
            <a:ext cx="3756208" cy="831300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ym typeface="Open Sans"/>
              </a:rPr>
              <a:t>Clustering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2C45DBF-05CA-961F-5495-885CB41151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04823" y="12680"/>
            <a:ext cx="927454" cy="92745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1F26C73-9533-51C7-27F7-0A140CD32F0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 smtClean="0"/>
              <a:t>17</a:t>
            </a:fld>
            <a:endParaRPr lang="ar"/>
          </a:p>
        </p:txBody>
      </p:sp>
    </p:spTree>
    <p:extLst>
      <p:ext uri="{BB962C8B-B14F-4D97-AF65-F5344CB8AC3E}">
        <p14:creationId xmlns:p14="http://schemas.microsoft.com/office/powerpoint/2010/main" val="31927424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Dimensionality reduction</a:t>
            </a:r>
          </a:p>
        </p:txBody>
      </p:sp>
      <p:pic>
        <p:nvPicPr>
          <p:cNvPr id="4" name="Picture 3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769" y="1147225"/>
            <a:ext cx="4806461" cy="377329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EA21EA5-47F3-7CE5-2997-A1614A8A43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4823" y="12680"/>
            <a:ext cx="927454" cy="927454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EAEA81-869B-C28F-AB4A-E28BA4972AC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 smtClean="0"/>
              <a:t>18</a:t>
            </a:fld>
            <a:endParaRPr lang="ar"/>
          </a:p>
        </p:txBody>
      </p:sp>
    </p:spTree>
    <p:extLst>
      <p:ext uri="{BB962C8B-B14F-4D97-AF65-F5344CB8AC3E}">
        <p14:creationId xmlns:p14="http://schemas.microsoft.com/office/powerpoint/2010/main" val="34575253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700" y="315925"/>
            <a:ext cx="8520600" cy="741088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Anomaly Detection</a:t>
            </a:r>
          </a:p>
        </p:txBody>
      </p:sp>
      <p:pic>
        <p:nvPicPr>
          <p:cNvPr id="4" name="Picture 3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289" y="1130447"/>
            <a:ext cx="6981421" cy="387856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28C2FC5-E107-E692-56D0-9053850BCB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4823" y="12680"/>
            <a:ext cx="927454" cy="927454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F927AC-2077-F76B-F5D2-5CC869D3D77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 smtClean="0"/>
              <a:t>19</a:t>
            </a:fld>
            <a:endParaRPr lang="ar"/>
          </a:p>
        </p:txBody>
      </p:sp>
    </p:spTree>
    <p:extLst>
      <p:ext uri="{BB962C8B-B14F-4D97-AF65-F5344CB8AC3E}">
        <p14:creationId xmlns:p14="http://schemas.microsoft.com/office/powerpoint/2010/main" val="5974553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>
            <a:spLocks noGrp="1"/>
          </p:cNvSpPr>
          <p:nvPr>
            <p:ph type="title"/>
          </p:nvPr>
        </p:nvSpPr>
        <p:spPr>
          <a:xfrm>
            <a:off x="311700" y="136350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ar" dirty="0"/>
              <a:t>Some information</a:t>
            </a:r>
            <a:r>
              <a:rPr lang="en-US" dirty="0"/>
              <a:t>s</a:t>
            </a:r>
            <a:r>
              <a:rPr lang="ar" dirty="0"/>
              <a:t> about the team</a:t>
            </a:r>
            <a:endParaRPr dirty="0"/>
          </a:p>
        </p:txBody>
      </p:sp>
      <p:sp>
        <p:nvSpPr>
          <p:cNvPr id="69" name="Google Shape;69;p14"/>
          <p:cNvSpPr/>
          <p:nvPr/>
        </p:nvSpPr>
        <p:spPr>
          <a:xfrm>
            <a:off x="388850" y="1208550"/>
            <a:ext cx="2352000" cy="2238300"/>
          </a:xfrm>
          <a:prstGeom prst="round2DiagRect">
            <a:avLst>
              <a:gd name="adj1" fmla="val 19775"/>
              <a:gd name="adj2" fmla="val 0"/>
            </a:avLst>
          </a:prstGeom>
          <a:solidFill>
            <a:srgbClr val="D9D2E9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300" dirty="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PhD.</a:t>
            </a:r>
            <a:r>
              <a:rPr lang="ar" sz="1300" dirty="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 Yazan Dayoub</a:t>
            </a:r>
            <a:br>
              <a:rPr lang="ar" sz="1100" dirty="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</a:br>
            <a:r>
              <a:rPr lang="ar" sz="1100" dirty="0"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lang="en-US" sz="1100" dirty="0">
                <a:latin typeface="Times New Roman"/>
                <a:ea typeface="Times New Roman"/>
                <a:cs typeface="Times New Roman"/>
                <a:sym typeface="Times New Roman"/>
              </a:rPr>
              <a:t>n AI researcher,</a:t>
            </a:r>
            <a:r>
              <a:rPr lang="ar" sz="1100" dirty="0">
                <a:latin typeface="Times New Roman"/>
                <a:ea typeface="Times New Roman"/>
                <a:cs typeface="Times New Roman"/>
                <a:sym typeface="Times New Roman"/>
              </a:rPr>
              <a:t> PhD Student in the field of Deep learning and </a:t>
            </a:r>
            <a:r>
              <a:rPr lang="en-US" sz="1100" dirty="0">
                <a:latin typeface="Times New Roman"/>
                <a:ea typeface="Times New Roman"/>
                <a:cs typeface="Times New Roman"/>
                <a:sym typeface="Times New Roman"/>
              </a:rPr>
              <a:t>C</a:t>
            </a:r>
            <a:r>
              <a:rPr lang="ar" sz="1100" dirty="0">
                <a:latin typeface="Times New Roman"/>
                <a:ea typeface="Times New Roman"/>
                <a:cs typeface="Times New Roman"/>
                <a:sym typeface="Times New Roman"/>
              </a:rPr>
              <a:t>omputer Vision, and a Kaggle Expert.</a:t>
            </a:r>
            <a:endParaRPr sz="13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0" name="Google Shape;70;p14"/>
          <p:cNvSpPr/>
          <p:nvPr/>
        </p:nvSpPr>
        <p:spPr>
          <a:xfrm>
            <a:off x="2120500" y="2782100"/>
            <a:ext cx="2352000" cy="22383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CFE2F3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ar" sz="1300" dirty="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Eng. Mehya Mahfoud</a:t>
            </a:r>
            <a:br>
              <a:rPr lang="ar" sz="1100" dirty="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</a:br>
            <a:r>
              <a:rPr lang="ar" sz="11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Mid/Senior full stack web Developer with High Knowledge in the field of Deep learning and Machine Learning.</a:t>
            </a:r>
            <a:endParaRPr sz="11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1" name="Google Shape;71;p14"/>
          <p:cNvSpPr/>
          <p:nvPr/>
        </p:nvSpPr>
        <p:spPr>
          <a:xfrm>
            <a:off x="4303700" y="1208550"/>
            <a:ext cx="2352000" cy="22383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D9EAD3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ar" sz="13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Eng. Saba Salah</a:t>
            </a:r>
            <a:br>
              <a:rPr lang="ar" sz="11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</a:br>
            <a:r>
              <a:rPr lang="ar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 Artificial intelligence team leader at Inshar, with a Master Degree in Artificial Intelligence and Robotics from Islamic Azad University.</a:t>
            </a:r>
            <a:endParaRPr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2" name="Google Shape;72;p14"/>
          <p:cNvSpPr/>
          <p:nvPr/>
        </p:nvSpPr>
        <p:spPr>
          <a:xfrm>
            <a:off x="6095325" y="2739350"/>
            <a:ext cx="2352000" cy="22383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D9D2E9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ar" sz="1300" dirty="0">
                <a:latin typeface="Impact"/>
                <a:ea typeface="Impact"/>
                <a:cs typeface="Impact"/>
                <a:sym typeface="Impact"/>
              </a:rPr>
              <a:t>Eng. Alaa Al Nissany</a:t>
            </a:r>
            <a:br>
              <a:rPr lang="ar" sz="1100" dirty="0">
                <a:latin typeface="Impact"/>
                <a:ea typeface="Impact"/>
                <a:cs typeface="Impact"/>
                <a:sym typeface="Impact"/>
              </a:rPr>
            </a:br>
            <a:r>
              <a:rPr lang="ar" sz="1100" dirty="0">
                <a:latin typeface="Times New Roman"/>
                <a:ea typeface="Times New Roman"/>
                <a:cs typeface="Times New Roman"/>
                <a:sym typeface="Times New Roman"/>
              </a:rPr>
              <a:t>A Mid-Level Machine learning Engineer, and Data Scientist with a piece of high knowledge in the field of Computer Vision, and a Kaggle Expert. </a:t>
            </a:r>
            <a:endParaRPr sz="11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0817EE0-2FE0-728E-0894-A94CF5481E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4823" y="12680"/>
            <a:ext cx="927454" cy="92745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4B4684-8B71-EAFA-B7B8-31583FC9424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 smtClean="0"/>
              <a:t>2</a:t>
            </a:fld>
            <a:endParaRPr lang="ar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hX7ny3Mg-ac"/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F7B375D-DA44-FF53-31A2-2B41A7BFFE5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 smtClean="0"/>
              <a:t>20</a:t>
            </a:fld>
            <a:endParaRPr lang="ar"/>
          </a:p>
        </p:txBody>
      </p:sp>
    </p:spTree>
    <p:extLst>
      <p:ext uri="{BB962C8B-B14F-4D97-AF65-F5344CB8AC3E}">
        <p14:creationId xmlns:p14="http://schemas.microsoft.com/office/powerpoint/2010/main" val="23892795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Reinforcement learning</a:t>
            </a:r>
          </a:p>
        </p:txBody>
      </p:sp>
      <p:pic>
        <p:nvPicPr>
          <p:cNvPr id="4" name="Picture 3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520" y="1300294"/>
            <a:ext cx="6740960" cy="334605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F24B439-8865-4D00-DEBA-1E8007A607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4823" y="12680"/>
            <a:ext cx="927454" cy="927454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1A4DBD-F044-7073-5965-AAACCE2666B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 smtClean="0"/>
              <a:t>21</a:t>
            </a:fld>
            <a:endParaRPr lang="ar"/>
          </a:p>
        </p:txBody>
      </p:sp>
    </p:spTree>
    <p:extLst>
      <p:ext uri="{BB962C8B-B14F-4D97-AF65-F5344CB8AC3E}">
        <p14:creationId xmlns:p14="http://schemas.microsoft.com/office/powerpoint/2010/main" val="18498100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n4nRCC9TwQ"/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115C7E8-3B86-B65E-4628-6F0C02B889F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 smtClean="0"/>
              <a:t>22</a:t>
            </a:fld>
            <a:endParaRPr lang="ar"/>
          </a:p>
        </p:txBody>
      </p:sp>
    </p:spTree>
    <p:extLst>
      <p:ext uri="{BB962C8B-B14F-4D97-AF65-F5344CB8AC3E}">
        <p14:creationId xmlns:p14="http://schemas.microsoft.com/office/powerpoint/2010/main" val="373211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AE73B1-D38C-688F-46B5-93D3D6844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3700" y="376234"/>
            <a:ext cx="7596600" cy="1530600"/>
          </a:xfrm>
        </p:spPr>
        <p:txBody>
          <a:bodyPr/>
          <a:lstStyle/>
          <a:p>
            <a:r>
              <a:rPr lang="en-US" dirty="0"/>
              <a:t>Thank you for listening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F784E9-5356-2B9A-DFCB-570AC362A2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2095" y="1578021"/>
            <a:ext cx="4139810" cy="270237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EE41805-2968-7135-EA9C-CC7A23D237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8273" y="214080"/>
            <a:ext cx="927454" cy="927454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26F6DE-12AB-0C6B-C007-B1F38C89845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 smtClean="0"/>
              <a:t>23</a:t>
            </a:fld>
            <a:endParaRPr lang="ar"/>
          </a:p>
        </p:txBody>
      </p:sp>
    </p:spTree>
    <p:extLst>
      <p:ext uri="{BB962C8B-B14F-4D97-AF65-F5344CB8AC3E}">
        <p14:creationId xmlns:p14="http://schemas.microsoft.com/office/powerpoint/2010/main" val="30275726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57F91D-C87F-44A2-ED68-8141A3DBD4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3700" y="681034"/>
            <a:ext cx="7596600" cy="1530600"/>
          </a:xfrm>
        </p:spPr>
        <p:txBody>
          <a:bodyPr>
            <a:normAutofit/>
          </a:bodyPr>
          <a:lstStyle/>
          <a:p>
            <a:r>
              <a:rPr lang="en-US" sz="7200" dirty="0"/>
              <a:t>Any Questions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A2A4E08-68E7-AAFF-FA7A-F9BB4D4CC2C3}"/>
              </a:ext>
            </a:extLst>
          </p:cNvPr>
          <p:cNvSpPr txBox="1">
            <a:spLocks/>
          </p:cNvSpPr>
          <p:nvPr/>
        </p:nvSpPr>
        <p:spPr>
          <a:xfrm>
            <a:off x="3135911" y="1900234"/>
            <a:ext cx="2872177" cy="32432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85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r>
              <a:rPr lang="en-US" sz="28700" dirty="0">
                <a:latin typeface="Algerian" panose="04020705040A02060702" pitchFamily="82" charset="0"/>
              </a:rPr>
              <a:t>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8EC0FC-DAA6-696E-1A5C-848BE96031F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 smtClean="0"/>
              <a:t>24</a:t>
            </a:fld>
            <a:endParaRPr lang="ar"/>
          </a:p>
        </p:txBody>
      </p:sp>
    </p:spTree>
    <p:extLst>
      <p:ext uri="{BB962C8B-B14F-4D97-AF65-F5344CB8AC3E}">
        <p14:creationId xmlns:p14="http://schemas.microsoft.com/office/powerpoint/2010/main" val="28083983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oogle Shape;77;p15"/>
          <p:cNvGrpSpPr/>
          <p:nvPr/>
        </p:nvGrpSpPr>
        <p:grpSpPr>
          <a:xfrm>
            <a:off x="1519300" y="908862"/>
            <a:ext cx="6105400" cy="3325775"/>
            <a:chOff x="675350" y="132750"/>
            <a:chExt cx="6105400" cy="3325775"/>
          </a:xfrm>
        </p:grpSpPr>
        <p:sp>
          <p:nvSpPr>
            <p:cNvPr id="78" name="Google Shape;78;p15"/>
            <p:cNvSpPr/>
            <p:nvPr/>
          </p:nvSpPr>
          <p:spPr>
            <a:xfrm>
              <a:off x="1463875" y="359575"/>
              <a:ext cx="3185400" cy="2943300"/>
            </a:xfrm>
            <a:prstGeom prst="flowChartConnector">
              <a:avLst/>
            </a:prstGeom>
            <a:solidFill>
              <a:srgbClr val="A4C2F4"/>
            </a:solidFill>
            <a:ln w="190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9" name="Google Shape;79;p15"/>
            <p:cNvSpPr/>
            <p:nvPr/>
          </p:nvSpPr>
          <p:spPr>
            <a:xfrm>
              <a:off x="2150925" y="765600"/>
              <a:ext cx="2342400" cy="2201700"/>
            </a:xfrm>
            <a:prstGeom prst="flowChartConnector">
              <a:avLst/>
            </a:prstGeom>
            <a:solidFill>
              <a:srgbClr val="D9EAD3"/>
            </a:solidFill>
            <a:ln w="190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80" name="Google Shape;80;p15"/>
            <p:cNvSpPr/>
            <p:nvPr/>
          </p:nvSpPr>
          <p:spPr>
            <a:xfrm>
              <a:off x="2892700" y="1702500"/>
              <a:ext cx="1264800" cy="1264800"/>
            </a:xfrm>
            <a:prstGeom prst="flowChartConnector">
              <a:avLst/>
            </a:prstGeom>
            <a:noFill/>
            <a:ln w="19050" cap="flat" cmpd="sng">
              <a:solidFill>
                <a:srgbClr val="99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81" name="Google Shape;81;p15"/>
            <p:cNvSpPr/>
            <p:nvPr/>
          </p:nvSpPr>
          <p:spPr>
            <a:xfrm>
              <a:off x="3368900" y="1288700"/>
              <a:ext cx="929100" cy="846600"/>
            </a:xfrm>
            <a:prstGeom prst="flowChartConnector">
              <a:avLst/>
            </a:prstGeom>
            <a:noFill/>
            <a:ln w="19050" cap="flat" cmpd="sng">
              <a:solidFill>
                <a:srgbClr val="CC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82" name="Google Shape;82;p15"/>
            <p:cNvSpPr/>
            <p:nvPr/>
          </p:nvSpPr>
          <p:spPr>
            <a:xfrm>
              <a:off x="675350" y="320550"/>
              <a:ext cx="1795800" cy="718200"/>
            </a:xfrm>
            <a:prstGeom prst="cloudCallout">
              <a:avLst>
                <a:gd name="adj1" fmla="val 20430"/>
                <a:gd name="adj2" fmla="val 96752"/>
              </a:avLst>
            </a:prstGeom>
            <a:solidFill>
              <a:srgbClr val="A4C2F4"/>
            </a:solidFill>
            <a:ln w="190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ar">
                  <a:latin typeface="Open Sans"/>
                  <a:ea typeface="Open Sans"/>
                  <a:cs typeface="Open Sans"/>
                  <a:sym typeface="Open Sans"/>
                </a:rPr>
                <a:t>Artificial intelligence</a:t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83" name="Google Shape;83;p15"/>
            <p:cNvSpPr/>
            <p:nvPr/>
          </p:nvSpPr>
          <p:spPr>
            <a:xfrm>
              <a:off x="3431350" y="132750"/>
              <a:ext cx="1795800" cy="718200"/>
            </a:xfrm>
            <a:prstGeom prst="cloudCallout">
              <a:avLst>
                <a:gd name="adj1" fmla="val -30702"/>
                <a:gd name="adj2" fmla="val 88120"/>
              </a:avLst>
            </a:prstGeom>
            <a:solidFill>
              <a:srgbClr val="D9EAD3"/>
            </a:solidFill>
            <a:ln w="190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ar">
                  <a:latin typeface="Open Sans"/>
                  <a:ea typeface="Open Sans"/>
                  <a:cs typeface="Open Sans"/>
                  <a:sym typeface="Open Sans"/>
                </a:rPr>
                <a:t>Machine Learning</a:t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84" name="Google Shape;84;p15"/>
            <p:cNvSpPr/>
            <p:nvPr/>
          </p:nvSpPr>
          <p:spPr>
            <a:xfrm>
              <a:off x="4391850" y="984288"/>
              <a:ext cx="2388900" cy="718200"/>
            </a:xfrm>
            <a:prstGeom prst="cloudCallout">
              <a:avLst>
                <a:gd name="adj1" fmla="val -61774"/>
                <a:gd name="adj2" fmla="val 14747"/>
              </a:avLst>
            </a:prstGeom>
            <a:solidFill>
              <a:srgbClr val="F4CCCC"/>
            </a:solidFill>
            <a:ln w="190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ar">
                  <a:latin typeface="Open Sans"/>
                  <a:ea typeface="Open Sans"/>
                  <a:cs typeface="Open Sans"/>
                  <a:sym typeface="Open Sans"/>
                </a:rPr>
                <a:t>Reinforcement Learning</a:t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85" name="Google Shape;85;p15"/>
            <p:cNvSpPr/>
            <p:nvPr/>
          </p:nvSpPr>
          <p:spPr>
            <a:xfrm>
              <a:off x="1167225" y="2740325"/>
              <a:ext cx="1795800" cy="718200"/>
            </a:xfrm>
            <a:prstGeom prst="cloudCallout">
              <a:avLst>
                <a:gd name="adj1" fmla="val 66079"/>
                <a:gd name="adj2" fmla="val -78195"/>
              </a:avLst>
            </a:prstGeom>
            <a:solidFill>
              <a:srgbClr val="D9D2E9"/>
            </a:solidFill>
            <a:ln w="190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ar">
                  <a:latin typeface="Open Sans"/>
                  <a:ea typeface="Open Sans"/>
                  <a:cs typeface="Open Sans"/>
                  <a:sym typeface="Open Sans"/>
                </a:rPr>
                <a:t>Deep Learning</a:t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86" name="Google Shape;86;p15"/>
            <p:cNvSpPr/>
            <p:nvPr/>
          </p:nvSpPr>
          <p:spPr>
            <a:xfrm>
              <a:off x="4243450" y="2249088"/>
              <a:ext cx="2388900" cy="718200"/>
            </a:xfrm>
            <a:prstGeom prst="cloudCallout">
              <a:avLst>
                <a:gd name="adj1" fmla="val -77786"/>
                <a:gd name="adj2" fmla="val -106546"/>
              </a:avLst>
            </a:prstGeom>
            <a:solidFill>
              <a:srgbClr val="D5A6BD"/>
            </a:solidFill>
            <a:ln w="190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ar">
                  <a:latin typeface="Open Sans"/>
                  <a:ea typeface="Open Sans"/>
                  <a:cs typeface="Open Sans"/>
                  <a:sym typeface="Open Sans"/>
                </a:rPr>
                <a:t>Deep Reinforcement Learning</a:t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DA8C2075-237A-F775-2A40-5DBCC5CDFC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4823" y="12680"/>
            <a:ext cx="927454" cy="92745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D4DAD3-EABE-A44C-C1E4-962E703512A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 smtClean="0"/>
              <a:t>3</a:t>
            </a:fld>
            <a:endParaRPr lang="ar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B83327-8379-E076-4024-DC5F8AFB0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Machine learning?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64D3E6-C3C5-9981-7F5E-549173BEB4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518301"/>
            <a:ext cx="8520600" cy="3112313"/>
          </a:xfrm>
        </p:spPr>
        <p:txBody>
          <a:bodyPr/>
          <a:lstStyle/>
          <a:p>
            <a:pPr algn="just"/>
            <a:r>
              <a:rPr lang="en-GB" dirty="0"/>
              <a:t>Machine Learning is the field of study that gives computers the ability to learn without being explicitly programmed. </a:t>
            </a:r>
            <a:r>
              <a:rPr lang="en-GB" sz="1600" i="1" dirty="0"/>
              <a:t>—Arthur Samuel, 1959</a:t>
            </a:r>
          </a:p>
          <a:p>
            <a:pPr algn="just"/>
            <a:endParaRPr lang="en-GB" dirty="0"/>
          </a:p>
          <a:p>
            <a:pPr algn="just"/>
            <a:endParaRPr lang="en-GB" dirty="0"/>
          </a:p>
          <a:p>
            <a:pPr algn="just"/>
            <a:r>
              <a:rPr lang="en-GB" dirty="0"/>
              <a:t>A computer program is said to learn from experience </a:t>
            </a:r>
            <a:r>
              <a:rPr lang="en-GB" b="1" dirty="0"/>
              <a:t>E</a:t>
            </a:r>
            <a:r>
              <a:rPr lang="en-GB" dirty="0"/>
              <a:t> with respect to some task </a:t>
            </a:r>
            <a:r>
              <a:rPr lang="en-GB" b="1" dirty="0"/>
              <a:t>T</a:t>
            </a:r>
            <a:r>
              <a:rPr lang="en-GB" dirty="0"/>
              <a:t> and some performance measure </a:t>
            </a:r>
            <a:r>
              <a:rPr lang="en-GB" b="1" dirty="0"/>
              <a:t>P</a:t>
            </a:r>
            <a:r>
              <a:rPr lang="en-GB" dirty="0"/>
              <a:t>, if its performance on </a:t>
            </a:r>
            <a:r>
              <a:rPr lang="en-GB" b="1" dirty="0"/>
              <a:t>T</a:t>
            </a:r>
            <a:r>
              <a:rPr lang="en-GB" dirty="0"/>
              <a:t>, as measured by </a:t>
            </a:r>
            <a:r>
              <a:rPr lang="en-GB" b="1" dirty="0"/>
              <a:t>P</a:t>
            </a:r>
            <a:r>
              <a:rPr lang="en-GB" dirty="0"/>
              <a:t>, improves with experience </a:t>
            </a:r>
            <a:r>
              <a:rPr lang="en-GB" b="1" dirty="0"/>
              <a:t>E</a:t>
            </a:r>
            <a:r>
              <a:rPr lang="en-GB" dirty="0"/>
              <a:t>. </a:t>
            </a:r>
            <a:r>
              <a:rPr lang="en-GB" sz="1600" i="1" dirty="0"/>
              <a:t>—Tom Mitchell, 1997</a:t>
            </a:r>
          </a:p>
          <a:p>
            <a:pPr marL="114300" indent="0">
              <a:buNone/>
            </a:pPr>
            <a:endParaRPr lang="en-GB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5859D5-74AC-E95F-ED8B-8C6FA37CE7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4823" y="12680"/>
            <a:ext cx="927454" cy="927454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9BABED-014E-AB00-E5B5-E13F2F5FBAC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 smtClean="0"/>
              <a:t>4</a:t>
            </a:fld>
            <a:endParaRPr lang="ar"/>
          </a:p>
        </p:txBody>
      </p:sp>
    </p:spTree>
    <p:extLst>
      <p:ext uri="{BB962C8B-B14F-4D97-AF65-F5344CB8AC3E}">
        <p14:creationId xmlns:p14="http://schemas.microsoft.com/office/powerpoint/2010/main" val="24594657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hlinkClick r:id="rId2"/>
            <a:extLst>
              <a:ext uri="{FF2B5EF4-FFF2-40B4-BE49-F238E27FC236}">
                <a16:creationId xmlns:a16="http://schemas.microsoft.com/office/drawing/2014/main" id="{D6889D4E-3D8C-8F3D-7BCF-20B1C02171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230" y="1144134"/>
            <a:ext cx="4483101" cy="2586404"/>
          </a:xfrm>
          <a:prstGeom prst="rect">
            <a:avLst/>
          </a:prstGeom>
        </p:spPr>
      </p:pic>
      <p:pic>
        <p:nvPicPr>
          <p:cNvPr id="7" name="Picture 6">
            <a:hlinkClick r:id="rId2"/>
            <a:extLst>
              <a:ext uri="{FF2B5EF4-FFF2-40B4-BE49-F238E27FC236}">
                <a16:creationId xmlns:a16="http://schemas.microsoft.com/office/drawing/2014/main" id="{A8504394-693B-F202-933C-79773E7ABC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7982" y="1019909"/>
            <a:ext cx="4388769" cy="268821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33CA480-31D7-7B20-C57F-0CFAA0C03E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04823" y="12680"/>
            <a:ext cx="927454" cy="92745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BCD8EC-0685-6E19-6981-872D5C4A5CB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 smtClean="0"/>
              <a:t>5</a:t>
            </a:fld>
            <a:endParaRPr lang="ar"/>
          </a:p>
        </p:txBody>
      </p:sp>
    </p:spTree>
    <p:extLst>
      <p:ext uri="{BB962C8B-B14F-4D97-AF65-F5344CB8AC3E}">
        <p14:creationId xmlns:p14="http://schemas.microsoft.com/office/powerpoint/2010/main" val="24821698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6"/>
          <p:cNvSpPr/>
          <p:nvPr/>
        </p:nvSpPr>
        <p:spPr>
          <a:xfrm>
            <a:off x="3371700" y="390775"/>
            <a:ext cx="2553000" cy="812100"/>
          </a:xfrm>
          <a:prstGeom prst="flowChartAlternateProcess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ar">
                <a:latin typeface="Open Sans"/>
                <a:ea typeface="Open Sans"/>
                <a:cs typeface="Open Sans"/>
                <a:sym typeface="Open Sans"/>
              </a:rPr>
              <a:t>Machine Learning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2" name="Google Shape;92;p16"/>
          <p:cNvSpPr/>
          <p:nvPr/>
        </p:nvSpPr>
        <p:spPr>
          <a:xfrm>
            <a:off x="305263" y="1783075"/>
            <a:ext cx="2553000" cy="575100"/>
          </a:xfrm>
          <a:prstGeom prst="flowChartAlternateProcess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ar" dirty="0">
                <a:latin typeface="Open Sans"/>
                <a:ea typeface="Open Sans"/>
                <a:cs typeface="Open Sans"/>
                <a:sym typeface="Open Sans"/>
              </a:rPr>
              <a:t>Supervised Learning</a:t>
            </a:r>
            <a:endParaRPr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3" name="Google Shape;93;p16"/>
          <p:cNvSpPr/>
          <p:nvPr/>
        </p:nvSpPr>
        <p:spPr>
          <a:xfrm>
            <a:off x="3365763" y="1783075"/>
            <a:ext cx="2553000" cy="575100"/>
          </a:xfrm>
          <a:prstGeom prst="flowChartAlternateProcess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ar">
                <a:latin typeface="Open Sans"/>
                <a:ea typeface="Open Sans"/>
                <a:cs typeface="Open Sans"/>
                <a:sym typeface="Open Sans"/>
              </a:rPr>
              <a:t>Unsupervised Learning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4" name="Google Shape;94;p16"/>
          <p:cNvSpPr/>
          <p:nvPr/>
        </p:nvSpPr>
        <p:spPr>
          <a:xfrm>
            <a:off x="6285738" y="1783075"/>
            <a:ext cx="2553000" cy="575100"/>
          </a:xfrm>
          <a:prstGeom prst="flowChartAlternateProcess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ar">
                <a:latin typeface="Open Sans"/>
                <a:ea typeface="Open Sans"/>
                <a:cs typeface="Open Sans"/>
                <a:sym typeface="Open Sans"/>
              </a:rPr>
              <a:t>Reinforcement Learning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5" name="Google Shape;95;p16"/>
          <p:cNvSpPr/>
          <p:nvPr/>
        </p:nvSpPr>
        <p:spPr>
          <a:xfrm>
            <a:off x="367725" y="2530025"/>
            <a:ext cx="2115900" cy="413700"/>
          </a:xfrm>
          <a:prstGeom prst="homePlate">
            <a:avLst>
              <a:gd name="adj" fmla="val 50000"/>
            </a:avLst>
          </a:prstGeom>
          <a:solidFill>
            <a:schemeClr val="lt2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ar">
                <a:latin typeface="Open Sans"/>
                <a:ea typeface="Open Sans"/>
                <a:cs typeface="Open Sans"/>
                <a:sym typeface="Open Sans"/>
              </a:rPr>
              <a:t>Classification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6" name="Google Shape;96;p16"/>
          <p:cNvSpPr/>
          <p:nvPr/>
        </p:nvSpPr>
        <p:spPr>
          <a:xfrm>
            <a:off x="367725" y="3123400"/>
            <a:ext cx="2115900" cy="413700"/>
          </a:xfrm>
          <a:prstGeom prst="homePlate">
            <a:avLst>
              <a:gd name="adj" fmla="val 50000"/>
            </a:avLst>
          </a:prstGeom>
          <a:solidFill>
            <a:schemeClr val="lt2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ar" dirty="0">
                <a:latin typeface="Open Sans"/>
                <a:ea typeface="Open Sans"/>
                <a:cs typeface="Open Sans"/>
                <a:sym typeface="Open Sans"/>
              </a:rPr>
              <a:t>Regression</a:t>
            </a:r>
            <a:endParaRPr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7" name="Google Shape;97;p16"/>
          <p:cNvSpPr/>
          <p:nvPr/>
        </p:nvSpPr>
        <p:spPr>
          <a:xfrm>
            <a:off x="367725" y="3708925"/>
            <a:ext cx="2115900" cy="413700"/>
          </a:xfrm>
          <a:prstGeom prst="homePlate">
            <a:avLst>
              <a:gd name="adj" fmla="val 50000"/>
            </a:avLst>
          </a:prstGeom>
          <a:solidFill>
            <a:schemeClr val="lt2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ar">
                <a:latin typeface="Open Sans"/>
                <a:ea typeface="Open Sans"/>
                <a:cs typeface="Open Sans"/>
                <a:sym typeface="Open Sans"/>
              </a:rPr>
              <a:t>Ranking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8" name="Google Shape;98;p16"/>
          <p:cNvSpPr/>
          <p:nvPr/>
        </p:nvSpPr>
        <p:spPr>
          <a:xfrm>
            <a:off x="3508125" y="2530025"/>
            <a:ext cx="2115900" cy="413700"/>
          </a:xfrm>
          <a:prstGeom prst="homePlate">
            <a:avLst>
              <a:gd name="adj" fmla="val 50000"/>
            </a:avLst>
          </a:prstGeom>
          <a:solidFill>
            <a:schemeClr val="lt2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ar">
                <a:latin typeface="Open Sans"/>
                <a:ea typeface="Open Sans"/>
                <a:cs typeface="Open Sans"/>
                <a:sym typeface="Open Sans"/>
              </a:rPr>
              <a:t>Clustering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9" name="Google Shape;99;p16"/>
          <p:cNvSpPr/>
          <p:nvPr/>
        </p:nvSpPr>
        <p:spPr>
          <a:xfrm>
            <a:off x="3508125" y="3123400"/>
            <a:ext cx="2115900" cy="413700"/>
          </a:xfrm>
          <a:prstGeom prst="homePlate">
            <a:avLst>
              <a:gd name="adj" fmla="val 50000"/>
            </a:avLst>
          </a:prstGeom>
          <a:solidFill>
            <a:schemeClr val="lt2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ar">
                <a:latin typeface="Open Sans"/>
                <a:ea typeface="Open Sans"/>
                <a:cs typeface="Open Sans"/>
                <a:sym typeface="Open Sans"/>
              </a:rPr>
              <a:t>Anomaly Detection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0" name="Google Shape;100;p16"/>
          <p:cNvSpPr/>
          <p:nvPr/>
        </p:nvSpPr>
        <p:spPr>
          <a:xfrm>
            <a:off x="3508125" y="3708925"/>
            <a:ext cx="2115900" cy="575100"/>
          </a:xfrm>
          <a:prstGeom prst="homePlate">
            <a:avLst>
              <a:gd name="adj" fmla="val 50000"/>
            </a:avLst>
          </a:prstGeom>
          <a:solidFill>
            <a:schemeClr val="lt2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ar" dirty="0">
                <a:latin typeface="Open Sans"/>
                <a:ea typeface="Open Sans"/>
                <a:cs typeface="Open Sans"/>
                <a:sym typeface="Open Sans"/>
              </a:rPr>
              <a:t>Dimensionality reduction</a:t>
            </a:r>
            <a:endParaRPr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1" name="Google Shape;101;p16"/>
          <p:cNvSpPr/>
          <p:nvPr/>
        </p:nvSpPr>
        <p:spPr>
          <a:xfrm>
            <a:off x="6434025" y="2533950"/>
            <a:ext cx="2115900" cy="413700"/>
          </a:xfrm>
          <a:prstGeom prst="homePlate">
            <a:avLst>
              <a:gd name="adj" fmla="val 50000"/>
            </a:avLst>
          </a:prstGeom>
          <a:solidFill>
            <a:schemeClr val="lt2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ar">
                <a:latin typeface="Open Sans"/>
                <a:ea typeface="Open Sans"/>
                <a:cs typeface="Open Sans"/>
                <a:sym typeface="Open Sans"/>
              </a:rPr>
              <a:t>Q-Learning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2" name="Google Shape;102;p16"/>
          <p:cNvSpPr/>
          <p:nvPr/>
        </p:nvSpPr>
        <p:spPr>
          <a:xfrm>
            <a:off x="6434025" y="3127325"/>
            <a:ext cx="2115900" cy="413700"/>
          </a:xfrm>
          <a:prstGeom prst="homePlate">
            <a:avLst>
              <a:gd name="adj" fmla="val 50000"/>
            </a:avLst>
          </a:prstGeom>
          <a:solidFill>
            <a:schemeClr val="lt2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ar">
                <a:latin typeface="Open Sans"/>
                <a:ea typeface="Open Sans"/>
                <a:cs typeface="Open Sans"/>
                <a:sym typeface="Open Sans"/>
              </a:rPr>
              <a:t>DQN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03" name="Google Shape;103;p16"/>
          <p:cNvCxnSpPr/>
          <p:nvPr/>
        </p:nvCxnSpPr>
        <p:spPr>
          <a:xfrm flipH="1">
            <a:off x="1567400" y="1382200"/>
            <a:ext cx="6001800" cy="3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4" name="Google Shape;104;p16"/>
          <p:cNvCxnSpPr>
            <a:endCxn id="94" idx="0"/>
          </p:cNvCxnSpPr>
          <p:nvPr/>
        </p:nvCxnSpPr>
        <p:spPr>
          <a:xfrm>
            <a:off x="7562238" y="1382275"/>
            <a:ext cx="0" cy="400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5" name="Google Shape;105;p16"/>
          <p:cNvCxnSpPr>
            <a:endCxn id="92" idx="0"/>
          </p:cNvCxnSpPr>
          <p:nvPr/>
        </p:nvCxnSpPr>
        <p:spPr>
          <a:xfrm flipH="1">
            <a:off x="1581763" y="1386175"/>
            <a:ext cx="1200" cy="39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6" name="Google Shape;106;p16"/>
          <p:cNvCxnSpPr>
            <a:stCxn id="91" idx="2"/>
            <a:endCxn id="93" idx="0"/>
          </p:cNvCxnSpPr>
          <p:nvPr/>
        </p:nvCxnSpPr>
        <p:spPr>
          <a:xfrm flipH="1">
            <a:off x="4642200" y="1202875"/>
            <a:ext cx="6000" cy="58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90B6F7AD-47FA-92C6-8AE2-C5248A10A4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4823" y="12680"/>
            <a:ext cx="927454" cy="92745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211DC12-EF6D-926D-4B07-135AE2EECAF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 smtClean="0"/>
              <a:t>6</a:t>
            </a:fld>
            <a:endParaRPr lang="ar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2B3575-FBE4-B05B-BC3F-60ADF50E1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Features</a:t>
            </a:r>
          </a:p>
        </p:txBody>
      </p:sp>
      <p:pic>
        <p:nvPicPr>
          <p:cNvPr id="5" name="Picture 4">
            <a:hlinkClick r:id="rId2"/>
            <a:extLst>
              <a:ext uri="{FF2B5EF4-FFF2-40B4-BE49-F238E27FC236}">
                <a16:creationId xmlns:a16="http://schemas.microsoft.com/office/drawing/2014/main" id="{C2A9127E-6622-05C5-197E-B2CB5FEAB6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468" y="1333327"/>
            <a:ext cx="7621064" cy="247684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5ACFA17-E4BF-4712-8895-A2482346B2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4823" y="12680"/>
            <a:ext cx="927454" cy="92745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B1A5E5-4F0E-9510-89DA-39CD668D50B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 smtClean="0"/>
              <a:t>7</a:t>
            </a:fld>
            <a:endParaRPr lang="ar"/>
          </a:p>
        </p:txBody>
      </p:sp>
    </p:spTree>
    <p:extLst>
      <p:ext uri="{BB962C8B-B14F-4D97-AF65-F5344CB8AC3E}">
        <p14:creationId xmlns:p14="http://schemas.microsoft.com/office/powerpoint/2010/main" val="2576655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AD4B7-38DB-947E-F10D-B87F018047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195" y="1393476"/>
            <a:ext cx="4433805" cy="2051539"/>
          </a:xfrm>
        </p:spPr>
        <p:txBody>
          <a:bodyPr>
            <a:normAutofit fontScale="90000"/>
          </a:bodyPr>
          <a:lstStyle/>
          <a:p>
            <a:r>
              <a:rPr lang="en-US" dirty="0"/>
              <a:t>Find the features that differentiate between Greyhound and Labrador?</a:t>
            </a:r>
          </a:p>
        </p:txBody>
      </p:sp>
      <p:pic>
        <p:nvPicPr>
          <p:cNvPr id="5" name="Picture 4">
            <a:hlinkClick r:id="rId2"/>
            <a:extLst>
              <a:ext uri="{FF2B5EF4-FFF2-40B4-BE49-F238E27FC236}">
                <a16:creationId xmlns:a16="http://schemas.microsoft.com/office/drawing/2014/main" id="{1FF4D8E2-5A06-E355-0943-A9B24F1E80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617474"/>
            <a:ext cx="4282297" cy="407267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2EC5D52-00CD-9D9C-5932-A9EF597C97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4823" y="12680"/>
            <a:ext cx="927454" cy="92745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A76078-D962-78A8-9048-304F6C20690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 smtClean="0"/>
              <a:t>8</a:t>
            </a:fld>
            <a:endParaRPr lang="ar"/>
          </a:p>
        </p:txBody>
      </p:sp>
    </p:spTree>
    <p:extLst>
      <p:ext uri="{BB962C8B-B14F-4D97-AF65-F5344CB8AC3E}">
        <p14:creationId xmlns:p14="http://schemas.microsoft.com/office/powerpoint/2010/main" val="140630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9165A3-EE7E-AA03-8A79-A2B57C8F5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53440"/>
            <a:ext cx="8520600" cy="831300"/>
          </a:xfrm>
        </p:spPr>
        <p:txBody>
          <a:bodyPr/>
          <a:lstStyle/>
          <a:p>
            <a:pPr algn="ctr"/>
            <a:r>
              <a:rPr lang="en-US" dirty="0"/>
              <a:t>Poor feature vs Strong one</a:t>
            </a:r>
          </a:p>
        </p:txBody>
      </p:sp>
      <p:pic>
        <p:nvPicPr>
          <p:cNvPr id="4" name="Picture 3">
            <a:hlinkClick r:id="rId2"/>
            <a:extLst>
              <a:ext uri="{FF2B5EF4-FFF2-40B4-BE49-F238E27FC236}">
                <a16:creationId xmlns:a16="http://schemas.microsoft.com/office/drawing/2014/main" id="{1046C0F8-2032-91FD-CC10-DFB67D64D1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9938" y="1182990"/>
            <a:ext cx="4654062" cy="3490547"/>
          </a:xfrm>
          <a:prstGeom prst="rect">
            <a:avLst/>
          </a:prstGeom>
        </p:spPr>
      </p:pic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9EFEB619-36B9-8BA6-AF4F-0506FC719E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04102" y="1474857"/>
            <a:ext cx="2242483" cy="2615815"/>
          </a:xfrm>
        </p:spPr>
        <p:txBody>
          <a:bodyPr>
            <a:normAutofit/>
          </a:bodyPr>
          <a:lstStyle/>
          <a:p>
            <a:pPr marL="114300" indent="0">
              <a:lnSpc>
                <a:spcPct val="110000"/>
              </a:lnSpc>
              <a:buSzPts val="4200"/>
              <a:buNone/>
            </a:pPr>
            <a:endParaRPr lang="en-US" sz="2200" b="1" dirty="0">
              <a:solidFill>
                <a:srgbClr val="FF0000"/>
              </a:solidFill>
              <a:latin typeface="Economica"/>
              <a:sym typeface="Economica"/>
            </a:endParaRPr>
          </a:p>
          <a:p>
            <a:pPr>
              <a:lnSpc>
                <a:spcPct val="110000"/>
              </a:lnSpc>
              <a:buSzPts val="4200"/>
            </a:pPr>
            <a:r>
              <a:rPr lang="en-US" sz="2200" dirty="0">
                <a:latin typeface="Economica"/>
                <a:sym typeface="Economica"/>
              </a:rPr>
              <a:t>Distinctive</a:t>
            </a:r>
          </a:p>
          <a:p>
            <a:pPr>
              <a:lnSpc>
                <a:spcPct val="110000"/>
              </a:lnSpc>
              <a:buSzPts val="4200"/>
            </a:pPr>
            <a:r>
              <a:rPr lang="en-US" sz="2200" dirty="0">
                <a:latin typeface="Economica"/>
                <a:sym typeface="Economica"/>
              </a:rPr>
              <a:t>Representative</a:t>
            </a:r>
          </a:p>
          <a:p>
            <a:pPr>
              <a:lnSpc>
                <a:spcPct val="110000"/>
              </a:lnSpc>
              <a:buSzPts val="4200"/>
            </a:pPr>
            <a:r>
              <a:rPr lang="en-US" sz="2200" dirty="0">
                <a:latin typeface="Economica"/>
                <a:sym typeface="Economica"/>
              </a:rPr>
              <a:t>Relevance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DB7EDE-EFDB-5B87-E674-ED77A255A0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4823" y="12680"/>
            <a:ext cx="927454" cy="927454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28DCC2-CB37-CEE6-7D11-5043836DCCB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 smtClean="0"/>
              <a:t>9</a:t>
            </a:fld>
            <a:endParaRPr lang="ar"/>
          </a:p>
        </p:txBody>
      </p:sp>
    </p:spTree>
    <p:extLst>
      <p:ext uri="{BB962C8B-B14F-4D97-AF65-F5344CB8AC3E}">
        <p14:creationId xmlns:p14="http://schemas.microsoft.com/office/powerpoint/2010/main" val="3568866895"/>
      </p:ext>
    </p:extLst>
  </p:cSld>
  <p:clrMapOvr>
    <a:masterClrMapping/>
  </p:clrMapOvr>
</p:sld>
</file>

<file path=ppt/theme/theme1.xml><?xml version="1.0" encoding="utf-8"?>
<a:theme xmlns:a="http://schemas.openxmlformats.org/drawingml/2006/main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57BB8A"/>
      </a:accent3>
      <a:accent4>
        <a:srgbClr val="78909C"/>
      </a:accent4>
      <a:accent5>
        <a:srgbClr val="607D8B"/>
      </a:accent5>
      <a:accent6>
        <a:srgbClr val="DCE755"/>
      </a:accent6>
      <a:hlink>
        <a:srgbClr val="607D8B"/>
      </a:hlink>
      <a:folHlink>
        <a:srgbClr val="607D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1571</TotalTime>
  <Words>300</Words>
  <Application>Microsoft Office PowerPoint</Application>
  <PresentationFormat>On-screen Show (16:9)</PresentationFormat>
  <Paragraphs>72</Paragraphs>
  <Slides>24</Slides>
  <Notes>6</Notes>
  <HiddenSlides>0</HiddenSlides>
  <MMClips>3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Times New Roman</vt:lpstr>
      <vt:lpstr>Algerian</vt:lpstr>
      <vt:lpstr>Impact</vt:lpstr>
      <vt:lpstr>Arial</vt:lpstr>
      <vt:lpstr>Economica</vt:lpstr>
      <vt:lpstr>Open Sans</vt:lpstr>
      <vt:lpstr>Luxe</vt:lpstr>
      <vt:lpstr>Introduction to Machine Learning</vt:lpstr>
      <vt:lpstr>Some informations about the team</vt:lpstr>
      <vt:lpstr>PowerPoint Presentation</vt:lpstr>
      <vt:lpstr>What is Machine learning?</vt:lpstr>
      <vt:lpstr>PowerPoint Presentation</vt:lpstr>
      <vt:lpstr>PowerPoint Presentation</vt:lpstr>
      <vt:lpstr>Features</vt:lpstr>
      <vt:lpstr>Find the features that differentiate between Greyhound and Labrador?</vt:lpstr>
      <vt:lpstr>Poor feature vs Strong one</vt:lpstr>
      <vt:lpstr>Labeled vs unlabeled data</vt:lpstr>
      <vt:lpstr>Supervised Learning</vt:lpstr>
      <vt:lpstr>Classification</vt:lpstr>
      <vt:lpstr>Regression</vt:lpstr>
      <vt:lpstr>Ranking</vt:lpstr>
      <vt:lpstr>PowerPoint Presentation</vt:lpstr>
      <vt:lpstr>Unsupervised Learning</vt:lpstr>
      <vt:lpstr>Clustering</vt:lpstr>
      <vt:lpstr>Dimensionality reduction</vt:lpstr>
      <vt:lpstr>Anomaly Detection</vt:lpstr>
      <vt:lpstr>PowerPoint Presentation</vt:lpstr>
      <vt:lpstr>Reinforcement learning</vt:lpstr>
      <vt:lpstr>PowerPoint Presentation</vt:lpstr>
      <vt:lpstr>Thank you for listening</vt:lpstr>
      <vt:lpstr>Any 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Machine Learning</dc:title>
  <dc:creator>user</dc:creator>
  <cp:lastModifiedBy>alaa alnissany</cp:lastModifiedBy>
  <cp:revision>13</cp:revision>
  <dcterms:modified xsi:type="dcterms:W3CDTF">2023-10-15T22:50:28Z</dcterms:modified>
</cp:coreProperties>
</file>